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9" r:id="rId3"/>
    <p:sldId id="261" r:id="rId4"/>
    <p:sldId id="846" r:id="rId5"/>
    <p:sldId id="839" r:id="rId6"/>
    <p:sldId id="844" r:id="rId7"/>
    <p:sldId id="84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D1665-E4C4-4A1B-AE5E-E474DF7E3271}" v="5" dt="2024-05-23T10:36:43.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4" autoAdjust="0"/>
    <p:restoredTop sz="94660"/>
  </p:normalViewPr>
  <p:slideViewPr>
    <p:cSldViewPr snapToGrid="0">
      <p:cViewPr varScale="1">
        <p:scale>
          <a:sx n="74" d="100"/>
          <a:sy n="74" d="100"/>
        </p:scale>
        <p:origin x="5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onstantinide" userId="753a0375508d604f" providerId="LiveId" clId="{01AD1665-E4C4-4A1B-AE5E-E474DF7E3271}"/>
    <pc:docChg chg="custSel addSld delSld modSld sldOrd">
      <pc:chgData name="John Constantinide" userId="753a0375508d604f" providerId="LiveId" clId="{01AD1665-E4C4-4A1B-AE5E-E474DF7E3271}" dt="2024-05-23T10:36:43.006" v="558" actId="14100"/>
      <pc:docMkLst>
        <pc:docMk/>
      </pc:docMkLst>
      <pc:sldChg chg="addSp delSp modSp mod">
        <pc:chgData name="John Constantinide" userId="753a0375508d604f" providerId="LiveId" clId="{01AD1665-E4C4-4A1B-AE5E-E474DF7E3271}" dt="2024-05-23T09:56:22.717" v="14" actId="14100"/>
        <pc:sldMkLst>
          <pc:docMk/>
          <pc:sldMk cId="206640657" sldId="257"/>
        </pc:sldMkLst>
        <pc:spChg chg="del">
          <ac:chgData name="John Constantinide" userId="753a0375508d604f" providerId="LiveId" clId="{01AD1665-E4C4-4A1B-AE5E-E474DF7E3271}" dt="2024-05-23T09:55:14.976" v="3" actId="478"/>
          <ac:spMkLst>
            <pc:docMk/>
            <pc:sldMk cId="206640657" sldId="257"/>
            <ac:spMk id="2" creationId="{00000000-0000-0000-0000-000000000000}"/>
          </ac:spMkLst>
        </pc:spChg>
        <pc:spChg chg="add mod">
          <ac:chgData name="John Constantinide" userId="753a0375508d604f" providerId="LiveId" clId="{01AD1665-E4C4-4A1B-AE5E-E474DF7E3271}" dt="2024-05-23T09:55:14.976" v="3" actId="478"/>
          <ac:spMkLst>
            <pc:docMk/>
            <pc:sldMk cId="206640657" sldId="257"/>
            <ac:spMk id="5" creationId="{BF14FEEC-3FA2-65CB-7237-E0931CA36B2D}"/>
          </ac:spMkLst>
        </pc:spChg>
        <pc:picChg chg="add mod modCrop">
          <ac:chgData name="John Constantinide" userId="753a0375508d604f" providerId="LiveId" clId="{01AD1665-E4C4-4A1B-AE5E-E474DF7E3271}" dt="2024-05-23T09:56:22.717" v="14" actId="14100"/>
          <ac:picMkLst>
            <pc:docMk/>
            <pc:sldMk cId="206640657" sldId="257"/>
            <ac:picMk id="6" creationId="{A1CC903C-EB08-4C1A-74E9-166CB85EF63D}"/>
          </ac:picMkLst>
        </pc:picChg>
      </pc:sldChg>
      <pc:sldChg chg="modSp add del mod ord">
        <pc:chgData name="John Constantinide" userId="753a0375508d604f" providerId="LiveId" clId="{01AD1665-E4C4-4A1B-AE5E-E474DF7E3271}" dt="2024-05-23T10:00:27.212" v="44" actId="2696"/>
        <pc:sldMkLst>
          <pc:docMk/>
          <pc:sldMk cId="894936455" sldId="260"/>
        </pc:sldMkLst>
        <pc:spChg chg="mod">
          <ac:chgData name="John Constantinide" userId="753a0375508d604f" providerId="LiveId" clId="{01AD1665-E4C4-4A1B-AE5E-E474DF7E3271}" dt="2024-05-23T10:00:05.628" v="42" actId="5793"/>
          <ac:spMkLst>
            <pc:docMk/>
            <pc:sldMk cId="894936455" sldId="260"/>
            <ac:spMk id="2" creationId="{00000000-0000-0000-0000-000000000000}"/>
          </ac:spMkLst>
        </pc:spChg>
      </pc:sldChg>
      <pc:sldChg chg="addSp delSp modSp add mod">
        <pc:chgData name="John Constantinide" userId="753a0375508d604f" providerId="LiveId" clId="{01AD1665-E4C4-4A1B-AE5E-E474DF7E3271}" dt="2024-05-23T10:36:43.006" v="558" actId="14100"/>
        <pc:sldMkLst>
          <pc:docMk/>
          <pc:sldMk cId="4290638484" sldId="261"/>
        </pc:sldMkLst>
        <pc:spChg chg="mod">
          <ac:chgData name="John Constantinide" userId="753a0375508d604f" providerId="LiveId" clId="{01AD1665-E4C4-4A1B-AE5E-E474DF7E3271}" dt="2024-05-23T10:32:55.836" v="71" actId="20577"/>
          <ac:spMkLst>
            <pc:docMk/>
            <pc:sldMk cId="4290638484" sldId="261"/>
            <ac:spMk id="2" creationId="{00000000-0000-0000-0000-000000000000}"/>
          </ac:spMkLst>
        </pc:spChg>
        <pc:spChg chg="mod">
          <ac:chgData name="John Constantinide" userId="753a0375508d604f" providerId="LiveId" clId="{01AD1665-E4C4-4A1B-AE5E-E474DF7E3271}" dt="2024-05-23T10:36:19.729" v="554" actId="20577"/>
          <ac:spMkLst>
            <pc:docMk/>
            <pc:sldMk cId="4290638484" sldId="261"/>
            <ac:spMk id="4" creationId="{D665138D-A33F-459C-A856-BEB5EE4B00E3}"/>
          </ac:spMkLst>
        </pc:spChg>
        <pc:picChg chg="add mod">
          <ac:chgData name="John Constantinide" userId="753a0375508d604f" providerId="LiveId" clId="{01AD1665-E4C4-4A1B-AE5E-E474DF7E3271}" dt="2024-05-23T10:36:43.006" v="558" actId="14100"/>
          <ac:picMkLst>
            <pc:docMk/>
            <pc:sldMk cId="4290638484" sldId="261"/>
            <ac:picMk id="1026" creationId="{F436F217-2C47-F069-1B1A-C4D15F96B685}"/>
          </ac:picMkLst>
        </pc:picChg>
        <pc:picChg chg="del">
          <ac:chgData name="John Constantinide" userId="753a0375508d604f" providerId="LiveId" clId="{01AD1665-E4C4-4A1B-AE5E-E474DF7E3271}" dt="2024-05-23T10:36:33.449" v="555" actId="478"/>
          <ac:picMkLst>
            <pc:docMk/>
            <pc:sldMk cId="4290638484" sldId="261"/>
            <ac:picMk id="1028" creationId="{C9229090-5A2A-4C3B-9A7F-33811F9FE1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77B0C-5895-4336-8183-86394FE64924}" type="datetimeFigureOut">
              <a:rPr lang="en-US" smtClean="0"/>
              <a:t>5/8/2026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18FA9-B902-4650-B0D7-06897AEBA519}" type="slidenum">
              <a:rPr lang="en-US" smtClean="0"/>
              <a:t>‹#›</a:t>
            </a:fld>
            <a:endParaRPr lang="en-US"/>
          </a:p>
        </p:txBody>
      </p:sp>
    </p:spTree>
    <p:extLst>
      <p:ext uri="{BB962C8B-B14F-4D97-AF65-F5344CB8AC3E}">
        <p14:creationId xmlns:p14="http://schemas.microsoft.com/office/powerpoint/2010/main" val="88926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chemeClr val="tx1"/>
                </a:solidFill>
                <a:effectLst/>
                <a:ea typeface="Aptos" panose="020B0004020202020204" pitchFamily="34" charset="0"/>
                <a:cs typeface="Times New Roman"/>
              </a:rPr>
              <a:t>ASHRAE’s member and volunteer base maximizes the organization’s reach, foresight, leadership position, and organizational knowledge.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chemeClr val="tx1"/>
                </a:solidFill>
                <a:effectLst/>
                <a:ea typeface="Aptos" panose="020B0004020202020204" pitchFamily="34" charset="0"/>
                <a:cs typeface="Times New Roman"/>
              </a:rPr>
              <a:t>A broad group of stakeholders leverage ASHRAE's resources to make decisions and meet objectives that positively affect the environment.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solidFill>
                  <a:schemeClr val="tx1"/>
                </a:solidFill>
                <a:effectLst/>
                <a:ea typeface="Aptos" panose="020B0004020202020204" pitchFamily="34" charset="0"/>
                <a:cs typeface="Times New Roman"/>
              </a:rPr>
              <a:t>A viable, thriving industry makes a positive global impact.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00" dirty="0">
              <a:solidFill>
                <a:schemeClr val="tx1"/>
              </a:solidFill>
              <a:effectLst/>
              <a:ea typeface="Aptos" panose="020B0004020202020204" pitchFamily="34" charset="0"/>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00" dirty="0">
                <a:solidFill>
                  <a:schemeClr val="tx1"/>
                </a:solidFill>
                <a:effectLst/>
                <a:ea typeface="Aptos" panose="020B0004020202020204" pitchFamily="34" charset="0"/>
                <a:cs typeface="Times New Roman"/>
              </a:rPr>
              <a:t>Key Enablers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Arial"/>
              </a:rPr>
              <a:t>Research:</a:t>
            </a:r>
            <a:r>
              <a:rPr lang="en-US" sz="1200" dirty="0">
                <a:effectLst/>
                <a:latin typeface="Arial"/>
              </a:rPr>
              <a:t> </a:t>
            </a:r>
            <a:r>
              <a:rPr lang="en-US" sz="1200" dirty="0"/>
              <a:t>The value of ASHRAE’s resources is grounded in unbiased data, developed through rigorous research methods.</a:t>
            </a:r>
            <a:endParaRPr lang="en-US" sz="1200" dirty="0">
              <a:effectLst/>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Arial"/>
              </a:rPr>
              <a:t>AI</a:t>
            </a:r>
            <a:r>
              <a:rPr lang="en-US" sz="1200" dirty="0">
                <a:effectLst/>
                <a:latin typeface="Arial"/>
              </a:rPr>
              <a:t>: The use of AI enables ASHRAE to improve data collection, automate internal operations, and promote agility.</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mn-lt"/>
              </a:rPr>
              <a:t>Global Network</a:t>
            </a:r>
            <a:r>
              <a:rPr lang="en-US" sz="1200" dirty="0">
                <a:effectLst/>
                <a:latin typeface="+mn-lt"/>
              </a:rPr>
              <a:t>: ASHRAE's global network convenes the industry to generate unparalleled knowledge and content.</a:t>
            </a:r>
            <a:endParaRPr lang="en-US" sz="1200" dirty="0"/>
          </a:p>
          <a:p>
            <a:endParaRPr lang="en-US" b="0" i="0" dirty="0">
              <a:effectLst/>
              <a:latin typeface="akzidenz-grotesk"/>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20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F985-FEDC-67DB-02A4-EEFF37F3D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6DCDC-5A94-0B39-1E88-36AE90AEF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74AF1-9F8F-C789-C46A-E60078910FA5}"/>
              </a:ext>
            </a:extLst>
          </p:cNvPr>
          <p:cNvSpPr>
            <a:spLocks noGrp="1"/>
          </p:cNvSpPr>
          <p:nvPr>
            <p:ph type="body" idx="1"/>
          </p:nvPr>
        </p:nvSpPr>
        <p:spPr/>
        <p:txBody>
          <a:bodyPr/>
          <a:lstStyle/>
          <a:p>
            <a:pPr marL="228600" indent="-228600">
              <a:buFont typeface="+mj-lt"/>
              <a:buAutoNum type="arabicPeriod"/>
            </a:pPr>
            <a:r>
              <a:rPr lang="en-US" dirty="0"/>
              <a:t>Highlight the following as key events that has informed the final plan</a:t>
            </a:r>
          </a:p>
          <a:p>
            <a:pPr marL="628650" lvl="1" indent="-171450">
              <a:buFont typeface="Arial" panose="020B0604020202020204" pitchFamily="34" charset="0"/>
              <a:buChar char="•"/>
            </a:pPr>
            <a:r>
              <a:rPr lang="en-US" dirty="0"/>
              <a:t>Stakeholder Interviews with ASHRAE members and other industry partners</a:t>
            </a:r>
          </a:p>
          <a:p>
            <a:pPr marL="628650" lvl="1" indent="-171450">
              <a:buFont typeface="Arial" panose="020B0604020202020204" pitchFamily="34" charset="0"/>
              <a:buChar char="•"/>
            </a:pPr>
            <a:r>
              <a:rPr lang="en-US" dirty="0"/>
              <a:t>Survey Questionnaire (distributed to both members and non-members)</a:t>
            </a:r>
          </a:p>
          <a:p>
            <a:pPr marL="628650" lvl="1" indent="-171450">
              <a:buFont typeface="Arial" panose="020B0604020202020204" pitchFamily="34" charset="0"/>
              <a:buChar char="•"/>
            </a:pPr>
            <a:r>
              <a:rPr lang="en-US" dirty="0"/>
              <a:t>BOD facilitated strategy session</a:t>
            </a:r>
          </a:p>
          <a:p>
            <a:pPr marL="228600" indent="-228600">
              <a:buFont typeface="+mj-lt"/>
              <a:buAutoNum type="arabicPeriod"/>
            </a:pPr>
            <a:r>
              <a:rPr lang="en-US" dirty="0"/>
              <a:t>The strategic plan identifies key priorities for the society over the next three years. The chapters can use this information to guide their chapter operations so that there is alignment with the society priorities.</a:t>
            </a:r>
          </a:p>
          <a:p>
            <a:pPr marL="228600" indent="-228600">
              <a:buFont typeface="+mj-lt"/>
              <a:buAutoNum type="arabicPeriod"/>
            </a:pPr>
            <a:r>
              <a:rPr lang="en-US" dirty="0"/>
              <a:t>For example, EMPOWERED WORKFORCE is a key initiative. Chapters can look to develop programs and training that strengthens the skill sets of the members in their area of operation to expand and or build capacity to serve members and member firms.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Chapter leaders can work with their DRC and regional leadership to identify key initiatives that are specific to their regions/chapters and develop the appropriate tasks so that their chapter operations align with the society’s strategic plan and direction.</a:t>
            </a:r>
          </a:p>
          <a:p>
            <a:pPr marL="228600" indent="-228600">
              <a:buFont typeface="+mj-lt"/>
              <a:buAutoNum type="arabicPeriod"/>
            </a:pPr>
            <a:endParaRPr lang="en-US" dirty="0"/>
          </a:p>
        </p:txBody>
      </p:sp>
      <p:sp>
        <p:nvSpPr>
          <p:cNvPr id="4" name="Slide Number Placeholder 3">
            <a:extLst>
              <a:ext uri="{FF2B5EF4-FFF2-40B4-BE49-F238E27FC236}">
                <a16:creationId xmlns:a16="http://schemas.microsoft.com/office/drawing/2014/main" id="{62D7395B-4F14-88A5-7BAA-6B1E50B75A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43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20878-F573-C832-C598-36853E8A1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80CD8-6969-7794-06AB-92E169C19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1FDE3-53C0-801D-97BB-FD08A91AA2E4}"/>
              </a:ext>
            </a:extLst>
          </p:cNvPr>
          <p:cNvSpPr>
            <a:spLocks noGrp="1"/>
          </p:cNvSpPr>
          <p:nvPr>
            <p:ph type="body" idx="1"/>
          </p:nvPr>
        </p:nvSpPr>
        <p:spPr/>
        <p:txBody>
          <a:bodyPr/>
          <a:lstStyle/>
          <a:p>
            <a:r>
              <a:rPr lang="en-US" b="0" i="0" dirty="0">
                <a:effectLst/>
                <a:latin typeface="akzidenz-grotesk"/>
              </a:rPr>
              <a:t>A few of the many resources in the ‘About’ section of ashrae.org include the Strategic Plan. The Planning Committee and ASHRAE Board of Directors are asking committees and councils to reference this document for planning their 2025-26 MBOs. </a:t>
            </a:r>
          </a:p>
        </p:txBody>
      </p:sp>
      <p:sp>
        <p:nvSpPr>
          <p:cNvPr id="4" name="Slide Number Placeholder 3">
            <a:extLst>
              <a:ext uri="{FF2B5EF4-FFF2-40B4-BE49-F238E27FC236}">
                <a16:creationId xmlns:a16="http://schemas.microsoft.com/office/drawing/2014/main" id="{2CB90CCE-8BEA-F075-ABBA-3DB9CD38C0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82AF3-B4D1-4C1B-AC6D-4EAEA9DC76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314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7667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7" y="5585093"/>
            <a:ext cx="1114297" cy="771257"/>
          </a:xfrm>
          <a:prstGeom prst="rect">
            <a:avLst/>
          </a:prstGeom>
        </p:spPr>
      </p:pic>
    </p:spTree>
    <p:extLst>
      <p:ext uri="{BB962C8B-B14F-4D97-AF65-F5344CB8AC3E}">
        <p14:creationId xmlns:p14="http://schemas.microsoft.com/office/powerpoint/2010/main" val="2204881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5/8/2026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97801509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shrae.org/distinguishedlectur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shrae.org/volunte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shrae.org/volunte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65138D-A33F-459C-A856-BEB5EE4B00E3}"/>
              </a:ext>
            </a:extLst>
          </p:cNvPr>
          <p:cNvSpPr txBox="1"/>
          <p:nvPr/>
        </p:nvSpPr>
        <p:spPr>
          <a:xfrm>
            <a:off x="304800" y="1343025"/>
            <a:ext cx="11744325" cy="5232202"/>
          </a:xfrm>
          <a:prstGeom prst="rect">
            <a:avLst/>
          </a:prstGeom>
          <a:noFill/>
        </p:spPr>
        <p:txBody>
          <a:bodyPr wrap="square" rtlCol="0">
            <a:spAutoFit/>
          </a:bodyPr>
          <a:lstStyle/>
          <a:p>
            <a:pPr algn="ctr"/>
            <a:r>
              <a:rPr lang="en-US" sz="2400" dirty="0"/>
              <a:t>This ASHRAE Distinguished Lecturer is brought to you by the</a:t>
            </a:r>
          </a:p>
          <a:p>
            <a:pPr algn="ctr"/>
            <a:r>
              <a:rPr lang="en-US" sz="2400" dirty="0"/>
              <a:t>ASHRAE Society Chapter Technology Transfer Committee (CTTC).</a:t>
            </a:r>
          </a:p>
          <a:p>
            <a:endParaRPr lang="en-US" sz="2400" dirty="0"/>
          </a:p>
          <a:p>
            <a:endParaRPr lang="en-US" sz="2400" dirty="0"/>
          </a:p>
          <a:p>
            <a:pPr marL="342900" indent="-342900">
              <a:spcAft>
                <a:spcPts val="1200"/>
              </a:spcAft>
              <a:buFont typeface="Arial" panose="020B0604020202020204" pitchFamily="34" charset="0"/>
              <a:buChar char="•"/>
            </a:pPr>
            <a:r>
              <a:rPr lang="en-US" sz="2400" dirty="0"/>
              <a:t>Please silence your phones.</a:t>
            </a:r>
          </a:p>
          <a:p>
            <a:pPr marL="342900" indent="-342900">
              <a:spcAft>
                <a:spcPts val="1200"/>
              </a:spcAft>
              <a:buFont typeface="Arial" panose="020B0604020202020204" pitchFamily="34" charset="0"/>
              <a:buChar char="•"/>
            </a:pPr>
            <a:r>
              <a:rPr lang="en-US" sz="2400" dirty="0"/>
              <a:t>DL Evaluation Forms are very important. Please complete at the end of the presentation and return to the CTTC Chair or Program Chair.</a:t>
            </a:r>
          </a:p>
          <a:p>
            <a:pPr marL="342900" indent="-342900">
              <a:spcAft>
                <a:spcPts val="1200"/>
              </a:spcAft>
              <a:buFont typeface="Arial" panose="020B0604020202020204" pitchFamily="34" charset="0"/>
              <a:buChar char="•"/>
            </a:pPr>
            <a:r>
              <a:rPr lang="en-US" sz="2400" dirty="0"/>
              <a:t>Lecturer presentations and/or opinions do not necessarily reflect the policies or position of ASHRAE or the chapter.</a:t>
            </a:r>
          </a:p>
          <a:p>
            <a:pPr marL="342900" indent="-342900">
              <a:spcAft>
                <a:spcPts val="1200"/>
              </a:spcAft>
              <a:buFont typeface="Arial" panose="020B0604020202020204" pitchFamily="34" charset="0"/>
              <a:buChar char="•"/>
            </a:pPr>
            <a:r>
              <a:rPr lang="en-US" sz="2400" dirty="0"/>
              <a:t>More information on the DL Program available at: </a:t>
            </a:r>
            <a:r>
              <a:rPr lang="en-US" sz="2400" dirty="0">
                <a:hlinkClick r:id="rId2"/>
              </a:rPr>
              <a:t>ashrae.org/distinguishedlecturers</a:t>
            </a:r>
            <a:endParaRPr lang="en-US" sz="2400" dirty="0"/>
          </a:p>
          <a:p>
            <a:r>
              <a:rPr lang="en-US" dirty="0"/>
              <a:t> </a:t>
            </a:r>
          </a:p>
          <a:p>
            <a:endParaRPr lang="en-US" dirty="0"/>
          </a:p>
          <a:p>
            <a:endParaRPr lang="en-US" dirty="0"/>
          </a:p>
        </p:txBody>
      </p:sp>
      <p:sp>
        <p:nvSpPr>
          <p:cNvPr id="5" name="Title 4">
            <a:extLst>
              <a:ext uri="{FF2B5EF4-FFF2-40B4-BE49-F238E27FC236}">
                <a16:creationId xmlns:a16="http://schemas.microsoft.com/office/drawing/2014/main" id="{BF14FEEC-3FA2-65CB-7237-E0931CA36B2D}"/>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A1CC903C-EB08-4C1A-74E9-166CB85EF63D}"/>
              </a:ext>
            </a:extLst>
          </p:cNvPr>
          <p:cNvPicPr>
            <a:picLocks noChangeAspect="1"/>
          </p:cNvPicPr>
          <p:nvPr/>
        </p:nvPicPr>
        <p:blipFill rotWithShape="1">
          <a:blip r:embed="rId3"/>
          <a:srcRect b="30127"/>
          <a:stretch/>
        </p:blipFill>
        <p:spPr>
          <a:xfrm>
            <a:off x="0" y="2138"/>
            <a:ext cx="12192000" cy="1238833"/>
          </a:xfrm>
          <a:prstGeom prst="rect">
            <a:avLst/>
          </a:prstGeom>
          <a:ln>
            <a:noFill/>
          </a:ln>
        </p:spPr>
      </p:pic>
    </p:spTree>
    <p:extLst>
      <p:ext uri="{BB962C8B-B14F-4D97-AF65-F5344CB8AC3E}">
        <p14:creationId xmlns:p14="http://schemas.microsoft.com/office/powerpoint/2010/main" val="20664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t>LEADERSHIP WANTED!</a:t>
            </a:r>
          </a:p>
        </p:txBody>
      </p:sp>
      <p:sp>
        <p:nvSpPr>
          <p:cNvPr id="4" name="TextBox 3">
            <a:extLst>
              <a:ext uri="{FF2B5EF4-FFF2-40B4-BE49-F238E27FC236}">
                <a16:creationId xmlns:a16="http://schemas.microsoft.com/office/drawing/2014/main" id="{D665138D-A33F-459C-A856-BEB5EE4B00E3}"/>
              </a:ext>
            </a:extLst>
          </p:cNvPr>
          <p:cNvSpPr txBox="1"/>
          <p:nvPr/>
        </p:nvSpPr>
        <p:spPr>
          <a:xfrm>
            <a:off x="304800" y="1343025"/>
            <a:ext cx="11744325" cy="6617196"/>
          </a:xfrm>
          <a:prstGeom prst="rect">
            <a:avLst/>
          </a:prstGeom>
          <a:noFill/>
        </p:spPr>
        <p:txBody>
          <a:bodyPr wrap="square" rtlCol="0">
            <a:spAutoFit/>
          </a:bodyPr>
          <a:lstStyle/>
          <a:p>
            <a:pPr algn="ctr"/>
            <a:r>
              <a:rPr lang="en-US" sz="2400" dirty="0"/>
              <a:t>Become a future leader in ASHRAE – Write the next chapter in your career!</a:t>
            </a:r>
          </a:p>
          <a:p>
            <a:pPr algn="ctr"/>
            <a:endParaRPr lang="en-US" sz="1000" dirty="0"/>
          </a:p>
          <a:p>
            <a:pPr algn="ctr"/>
            <a:r>
              <a:rPr lang="en-US" sz="2400" dirty="0"/>
              <a:t>ASHRAE members who are active at their chapter and society become leaders and bring information and technology back to their job.</a:t>
            </a:r>
          </a:p>
          <a:p>
            <a:endParaRPr lang="en-US" sz="2400" dirty="0"/>
          </a:p>
          <a:p>
            <a:pPr lvl="2"/>
            <a:r>
              <a:rPr lang="en-US" sz="2000" dirty="0"/>
              <a:t>You are needed for:</a:t>
            </a:r>
          </a:p>
          <a:p>
            <a:pPr marL="1257300" lvl="2" indent="-342900">
              <a:buFont typeface="Arial" panose="020B0604020202020204" pitchFamily="34" charset="0"/>
              <a:buChar char="•"/>
            </a:pPr>
            <a:r>
              <a:rPr lang="en-US" sz="2000" dirty="0"/>
              <a:t>Society Technical Committees</a:t>
            </a:r>
          </a:p>
          <a:p>
            <a:pPr marL="1257300" lvl="2" indent="-342900">
              <a:buFont typeface="Arial" panose="020B0604020202020204" pitchFamily="34" charset="0"/>
              <a:buChar char="•"/>
            </a:pPr>
            <a:r>
              <a:rPr lang="en-US" sz="2000" dirty="0"/>
              <a:t>Society Standard Committees</a:t>
            </a:r>
          </a:p>
          <a:p>
            <a:pPr marL="1257300" lvl="2" indent="-342900">
              <a:buFont typeface="Arial" panose="020B0604020202020204" pitchFamily="34" charset="0"/>
              <a:buChar char="•"/>
            </a:pPr>
            <a:r>
              <a:rPr lang="en-US" sz="2000" dirty="0"/>
              <a:t>Young Engineers in ASHRAE</a:t>
            </a:r>
          </a:p>
          <a:p>
            <a:pPr marL="1257300" lvl="2" indent="-342900">
              <a:buFont typeface="Arial" panose="020B0604020202020204" pitchFamily="34" charset="0"/>
              <a:buChar char="•"/>
            </a:pPr>
            <a:r>
              <a:rPr lang="en-US" sz="2000" dirty="0"/>
              <a:t>Chapter Membership Promotion</a:t>
            </a:r>
          </a:p>
          <a:p>
            <a:pPr marL="1257300" lvl="2" indent="-342900">
              <a:buFont typeface="Arial" panose="020B0604020202020204" pitchFamily="34" charset="0"/>
              <a:buChar char="•"/>
            </a:pPr>
            <a:r>
              <a:rPr lang="en-US" sz="2000" dirty="0"/>
              <a:t>Chapter Research Promotion</a:t>
            </a:r>
          </a:p>
          <a:p>
            <a:pPr marL="1257300" lvl="2" indent="-342900">
              <a:buFont typeface="Arial" panose="020B0604020202020204" pitchFamily="34" charset="0"/>
              <a:buChar char="•"/>
            </a:pPr>
            <a:r>
              <a:rPr lang="en-US" sz="2000" dirty="0"/>
              <a:t>Chapter Student Activities</a:t>
            </a:r>
          </a:p>
          <a:p>
            <a:pPr marL="1257300" lvl="2" indent="-342900">
              <a:buFont typeface="Arial" panose="020B0604020202020204" pitchFamily="34" charset="0"/>
              <a:buChar char="•"/>
            </a:pPr>
            <a:r>
              <a:rPr lang="en-US" sz="2000" dirty="0"/>
              <a:t>Chapter Technology Transfer</a:t>
            </a:r>
          </a:p>
          <a:p>
            <a:pPr lvl="2"/>
            <a:endParaRPr lang="en-US" sz="2400" dirty="0"/>
          </a:p>
          <a:p>
            <a:pPr lvl="1"/>
            <a:r>
              <a:rPr lang="en-US" sz="2400" dirty="0"/>
              <a:t>Find your place in ASHRAE and volunteer</a:t>
            </a:r>
          </a:p>
          <a:p>
            <a:pPr lvl="1"/>
            <a:r>
              <a:rPr lang="en-US" sz="2400" dirty="0"/>
              <a:t>	        </a:t>
            </a:r>
            <a:r>
              <a:rPr lang="en-US" sz="2400" dirty="0">
                <a:hlinkClick r:id="rId2"/>
              </a:rPr>
              <a:t>ashrae.org/volunteer</a:t>
            </a:r>
            <a:r>
              <a:rPr lang="en-US" sz="2400" dirty="0"/>
              <a:t> </a:t>
            </a:r>
          </a:p>
          <a:p>
            <a:r>
              <a:rPr lang="en-US" sz="2400" dirty="0"/>
              <a:t> </a:t>
            </a:r>
          </a:p>
          <a:p>
            <a:endParaRPr lang="en-US" sz="2400" dirty="0"/>
          </a:p>
          <a:p>
            <a:endParaRPr lang="en-US" sz="2400" dirty="0"/>
          </a:p>
        </p:txBody>
      </p:sp>
      <p:pic>
        <p:nvPicPr>
          <p:cNvPr id="1028" name="Picture 4">
            <a:extLst>
              <a:ext uri="{FF2B5EF4-FFF2-40B4-BE49-F238E27FC236}">
                <a16:creationId xmlns:a16="http://schemas.microsoft.com/office/drawing/2014/main" id="{C9229090-5A2A-4C3B-9A7F-33811F9FE133}"/>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7134224" y="2781299"/>
            <a:ext cx="3514725" cy="351472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2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t>Join a Technical Committee!</a:t>
            </a:r>
          </a:p>
        </p:txBody>
      </p:sp>
      <p:sp>
        <p:nvSpPr>
          <p:cNvPr id="4" name="TextBox 3">
            <a:extLst>
              <a:ext uri="{FF2B5EF4-FFF2-40B4-BE49-F238E27FC236}">
                <a16:creationId xmlns:a16="http://schemas.microsoft.com/office/drawing/2014/main" id="{D665138D-A33F-459C-A856-BEB5EE4B00E3}"/>
              </a:ext>
            </a:extLst>
          </p:cNvPr>
          <p:cNvSpPr txBox="1"/>
          <p:nvPr/>
        </p:nvSpPr>
        <p:spPr>
          <a:xfrm>
            <a:off x="304800" y="1343025"/>
            <a:ext cx="11744325" cy="6278642"/>
          </a:xfrm>
          <a:prstGeom prst="rect">
            <a:avLst/>
          </a:prstGeom>
          <a:noFill/>
        </p:spPr>
        <p:txBody>
          <a:bodyPr wrap="square" rtlCol="0">
            <a:spAutoFit/>
          </a:bodyPr>
          <a:lstStyle/>
          <a:p>
            <a:pPr algn="ctr"/>
            <a:r>
              <a:rPr lang="en-US" sz="2400" dirty="0"/>
              <a:t>Did you like this presentation and its content?</a:t>
            </a:r>
          </a:p>
          <a:p>
            <a:pPr algn="ctr"/>
            <a:endParaRPr lang="en-US" sz="1000" dirty="0"/>
          </a:p>
          <a:p>
            <a:pPr algn="ctr"/>
            <a:r>
              <a:rPr lang="en-US" sz="2400" dirty="0"/>
              <a:t>Learn more about this content and become a better professional</a:t>
            </a:r>
            <a:br>
              <a:rPr lang="en-US" sz="2400" dirty="0"/>
            </a:br>
            <a:r>
              <a:rPr lang="en-US" sz="2400" dirty="0"/>
              <a:t>by joining a technical committee (TC).</a:t>
            </a:r>
          </a:p>
          <a:p>
            <a:pPr algn="ctr"/>
            <a:endParaRPr lang="en-US" sz="1000" dirty="0"/>
          </a:p>
          <a:p>
            <a:pPr lvl="2"/>
            <a:r>
              <a:rPr lang="en-US" sz="2000" dirty="0"/>
              <a:t>If you liked this presentation,</a:t>
            </a:r>
            <a:br>
              <a:rPr lang="en-US" sz="2000" dirty="0"/>
            </a:br>
            <a:r>
              <a:rPr lang="en-US" sz="2000" dirty="0"/>
              <a:t>join these technical committees:</a:t>
            </a:r>
          </a:p>
          <a:p>
            <a:pPr marL="1257300" lvl="2" indent="-342900">
              <a:buFont typeface="Arial" panose="020B0604020202020204" pitchFamily="34" charset="0"/>
              <a:buChar char="•"/>
            </a:pPr>
            <a:r>
              <a:rPr lang="en-US" sz="2000" dirty="0"/>
              <a:t>[You can fill in… </a:t>
            </a:r>
          </a:p>
          <a:p>
            <a:pPr marL="1257300" lvl="2" indent="-342900">
              <a:buFont typeface="Arial" panose="020B0604020202020204" pitchFamily="34" charset="0"/>
              <a:buChar char="•"/>
            </a:pPr>
            <a:r>
              <a:rPr lang="en-US" sz="2000" dirty="0"/>
              <a:t>…up to…</a:t>
            </a:r>
          </a:p>
          <a:p>
            <a:pPr marL="1257300" lvl="2" indent="-342900">
              <a:buFont typeface="Arial" panose="020B0604020202020204" pitchFamily="34" charset="0"/>
              <a:buChar char="•"/>
            </a:pPr>
            <a:r>
              <a:rPr lang="en-US" sz="2000" dirty="0"/>
              <a:t>…7 lines or bullets…</a:t>
            </a:r>
          </a:p>
          <a:p>
            <a:pPr marL="1257300" lvl="2" indent="-342900">
              <a:buFont typeface="Arial" panose="020B0604020202020204" pitchFamily="34" charset="0"/>
              <a:buChar char="•"/>
            </a:pPr>
            <a:r>
              <a:rPr lang="en-US" sz="2000" dirty="0"/>
              <a:t>…of content listing technical committees.</a:t>
            </a:r>
          </a:p>
          <a:p>
            <a:pPr marL="1257300" lvl="2" indent="-342900">
              <a:buFont typeface="Arial" panose="020B0604020202020204" pitchFamily="34" charset="0"/>
              <a:buChar char="•"/>
            </a:pPr>
            <a:r>
              <a:rPr lang="en-US" sz="2000" dirty="0"/>
              <a:t>Provide the technical committee number and name</a:t>
            </a:r>
          </a:p>
          <a:p>
            <a:pPr marL="1257300" lvl="2" indent="-342900">
              <a:buFont typeface="Arial" panose="020B0604020202020204" pitchFamily="34" charset="0"/>
              <a:buChar char="•"/>
            </a:pPr>
            <a:r>
              <a:rPr lang="en-US" sz="2000" dirty="0"/>
              <a:t>For example,…</a:t>
            </a:r>
          </a:p>
          <a:p>
            <a:pPr marL="1257300" lvl="2" indent="-342900">
              <a:buFont typeface="Arial" panose="020B0604020202020204" pitchFamily="34" charset="0"/>
              <a:buChar char="•"/>
            </a:pPr>
            <a:r>
              <a:rPr lang="en-US" sz="2000" dirty="0"/>
              <a:t>TC 5.2 Duct Design</a:t>
            </a:r>
          </a:p>
          <a:p>
            <a:pPr lvl="2"/>
            <a:endParaRPr lang="en-US" sz="1000" dirty="0"/>
          </a:p>
          <a:p>
            <a:pPr lvl="1"/>
            <a:r>
              <a:rPr lang="en-US" sz="2400" dirty="0"/>
              <a:t>Find your place in ASHRAE and volunteer</a:t>
            </a:r>
          </a:p>
          <a:p>
            <a:pPr lvl="1"/>
            <a:r>
              <a:rPr lang="en-US" sz="2400" dirty="0"/>
              <a:t>	        </a:t>
            </a:r>
            <a:r>
              <a:rPr lang="en-US" sz="2400" dirty="0">
                <a:hlinkClick r:id="rId2"/>
              </a:rPr>
              <a:t>ashrae.org/volunteer</a:t>
            </a:r>
            <a:r>
              <a:rPr lang="en-US" sz="2400" dirty="0"/>
              <a:t> </a:t>
            </a:r>
          </a:p>
          <a:p>
            <a:r>
              <a:rPr lang="en-US" sz="2400" dirty="0"/>
              <a:t> </a:t>
            </a:r>
          </a:p>
          <a:p>
            <a:endParaRPr lang="en-US" sz="2400" dirty="0"/>
          </a:p>
          <a:p>
            <a:endParaRPr lang="en-US" sz="2400" dirty="0"/>
          </a:p>
        </p:txBody>
      </p:sp>
      <p:pic>
        <p:nvPicPr>
          <p:cNvPr id="1026" name="Picture 2" descr="Technical Committees">
            <a:extLst>
              <a:ext uri="{FF2B5EF4-FFF2-40B4-BE49-F238E27FC236}">
                <a16:creationId xmlns:a16="http://schemas.microsoft.com/office/drawing/2014/main" id="{F436F217-2C47-F069-1B1A-C4D15F96B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804" y="2761861"/>
            <a:ext cx="3679696" cy="367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3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4E04D-2383-D3BD-A2AE-82074D8D8DA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2D17ED-8062-7F33-6054-FDC479A655CA}"/>
              </a:ext>
            </a:extLst>
          </p:cNvPr>
          <p:cNvSpPr txBox="1"/>
          <p:nvPr/>
        </p:nvSpPr>
        <p:spPr>
          <a:xfrm>
            <a:off x="22316" y="3429000"/>
            <a:ext cx="11744325" cy="738664"/>
          </a:xfrm>
          <a:prstGeom prst="rect">
            <a:avLst/>
          </a:prstGeom>
          <a:noFill/>
        </p:spPr>
        <p:txBody>
          <a:bodyPr wrap="square" rtlCol="0">
            <a:spAutoFit/>
          </a:bodyPr>
          <a:lstStyle/>
          <a:p>
            <a:pPr algn="ctr"/>
            <a:r>
              <a:rPr lang="en-US" sz="2400" dirty="0"/>
              <a:t>Please complete an evaluation form for today’s DL presentation.</a:t>
            </a:r>
            <a:endParaRPr lang="en-US" dirty="0"/>
          </a:p>
          <a:p>
            <a:endParaRPr lang="en-US" dirty="0"/>
          </a:p>
        </p:txBody>
      </p:sp>
      <p:sp>
        <p:nvSpPr>
          <p:cNvPr id="5" name="Title 4">
            <a:extLst>
              <a:ext uri="{FF2B5EF4-FFF2-40B4-BE49-F238E27FC236}">
                <a16:creationId xmlns:a16="http://schemas.microsoft.com/office/drawing/2014/main" id="{A8C4B51A-8EB2-CB71-D8AA-9B9F8F1884F7}"/>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321EFA62-260D-986B-0E3F-5675420B0A66}"/>
              </a:ext>
            </a:extLst>
          </p:cNvPr>
          <p:cNvPicPr>
            <a:picLocks noChangeAspect="1"/>
          </p:cNvPicPr>
          <p:nvPr/>
        </p:nvPicPr>
        <p:blipFill rotWithShape="1">
          <a:blip r:embed="rId2"/>
          <a:srcRect b="30127"/>
          <a:stretch/>
        </p:blipFill>
        <p:spPr>
          <a:xfrm>
            <a:off x="0" y="2138"/>
            <a:ext cx="12192000" cy="1238833"/>
          </a:xfrm>
          <a:prstGeom prst="rect">
            <a:avLst/>
          </a:prstGeom>
          <a:ln>
            <a:noFill/>
          </a:ln>
        </p:spPr>
      </p:pic>
      <p:pic>
        <p:nvPicPr>
          <p:cNvPr id="2" name="Picture 1">
            <a:extLst>
              <a:ext uri="{FF2B5EF4-FFF2-40B4-BE49-F238E27FC236}">
                <a16:creationId xmlns:a16="http://schemas.microsoft.com/office/drawing/2014/main" id="{27808B8D-830D-68CA-A121-F9D41583466E}"/>
              </a:ext>
            </a:extLst>
          </p:cNvPr>
          <p:cNvPicPr>
            <a:picLocks noChangeAspect="1"/>
          </p:cNvPicPr>
          <p:nvPr/>
        </p:nvPicPr>
        <p:blipFill>
          <a:blip r:embed="rId3"/>
          <a:stretch>
            <a:fillRect/>
          </a:stretch>
        </p:blipFill>
        <p:spPr>
          <a:xfrm>
            <a:off x="4965465" y="1449293"/>
            <a:ext cx="1858029" cy="1845418"/>
          </a:xfrm>
          <a:prstGeom prst="rect">
            <a:avLst/>
          </a:prstGeom>
        </p:spPr>
      </p:pic>
      <p:graphicFrame>
        <p:nvGraphicFramePr>
          <p:cNvPr id="3" name="Table 2">
            <a:extLst>
              <a:ext uri="{FF2B5EF4-FFF2-40B4-BE49-F238E27FC236}">
                <a16:creationId xmlns:a16="http://schemas.microsoft.com/office/drawing/2014/main" id="{0D9FCCDE-0EF6-9CF4-483C-ECA95767CF5C}"/>
              </a:ext>
            </a:extLst>
          </p:cNvPr>
          <p:cNvGraphicFramePr>
            <a:graphicFrameLocks noGrp="1"/>
          </p:cNvGraphicFramePr>
          <p:nvPr/>
        </p:nvGraphicFramePr>
        <p:xfrm>
          <a:off x="1830479" y="4203856"/>
          <a:ext cx="8128000" cy="1854200"/>
        </p:xfrm>
        <a:graphic>
          <a:graphicData uri="http://schemas.openxmlformats.org/drawingml/2006/table">
            <a:tbl>
              <a:tblPr firstRow="1" bandRow="1">
                <a:tableStyleId>{5940675A-B579-460E-94D1-54222C63F5DA}</a:tableStyleId>
              </a:tblPr>
              <a:tblGrid>
                <a:gridCol w="2505495">
                  <a:extLst>
                    <a:ext uri="{9D8B030D-6E8A-4147-A177-3AD203B41FA5}">
                      <a16:colId xmlns:a16="http://schemas.microsoft.com/office/drawing/2014/main" val="799825749"/>
                    </a:ext>
                  </a:extLst>
                </a:gridCol>
                <a:gridCol w="5622505">
                  <a:extLst>
                    <a:ext uri="{9D8B030D-6E8A-4147-A177-3AD203B41FA5}">
                      <a16:colId xmlns:a16="http://schemas.microsoft.com/office/drawing/2014/main" val="3164504184"/>
                    </a:ext>
                  </a:extLst>
                </a:gridCol>
              </a:tblGrid>
              <a:tr h="370840">
                <a:tc>
                  <a:txBody>
                    <a:bodyPr/>
                    <a:lstStyle/>
                    <a:p>
                      <a:r>
                        <a:rPr lang="en-US" b="1" dirty="0"/>
                        <a:t>Region</a:t>
                      </a:r>
                    </a:p>
                  </a:txBody>
                  <a:tcPr/>
                </a:tc>
                <a:tc>
                  <a:txBody>
                    <a:bodyPr/>
                    <a:lstStyle/>
                    <a:p>
                      <a:r>
                        <a:rPr lang="en-US" dirty="0">
                          <a:highlight>
                            <a:srgbClr val="FFFF00"/>
                          </a:highlight>
                        </a:rPr>
                        <a:t>Region #</a:t>
                      </a:r>
                    </a:p>
                  </a:txBody>
                  <a:tcPr/>
                </a:tc>
                <a:extLst>
                  <a:ext uri="{0D108BD9-81ED-4DB2-BD59-A6C34878D82A}">
                    <a16:rowId xmlns:a16="http://schemas.microsoft.com/office/drawing/2014/main" val="2617674622"/>
                  </a:ext>
                </a:extLst>
              </a:tr>
              <a:tr h="370840">
                <a:tc>
                  <a:txBody>
                    <a:bodyPr/>
                    <a:lstStyle/>
                    <a:p>
                      <a:r>
                        <a:rPr lang="en-US" b="1" dirty="0"/>
                        <a:t>Chapter</a:t>
                      </a:r>
                    </a:p>
                  </a:txBody>
                  <a:tcPr/>
                </a:tc>
                <a:tc>
                  <a:txBody>
                    <a:bodyPr/>
                    <a:lstStyle/>
                    <a:p>
                      <a:r>
                        <a:rPr lang="en-US" dirty="0">
                          <a:highlight>
                            <a:srgbClr val="FFFF00"/>
                          </a:highlight>
                        </a:rPr>
                        <a:t>Chapter Name</a:t>
                      </a:r>
                    </a:p>
                  </a:txBody>
                  <a:tcPr/>
                </a:tc>
                <a:extLst>
                  <a:ext uri="{0D108BD9-81ED-4DB2-BD59-A6C34878D82A}">
                    <a16:rowId xmlns:a16="http://schemas.microsoft.com/office/drawing/2014/main" val="1560256540"/>
                  </a:ext>
                </a:extLst>
              </a:tr>
              <a:tr h="370840">
                <a:tc>
                  <a:txBody>
                    <a:bodyPr/>
                    <a:lstStyle/>
                    <a:p>
                      <a:r>
                        <a:rPr lang="en-US" b="1" dirty="0"/>
                        <a:t>Meeting Date</a:t>
                      </a:r>
                    </a:p>
                  </a:txBody>
                  <a:tcPr/>
                </a:tc>
                <a:tc>
                  <a:txBody>
                    <a:bodyPr/>
                    <a:lstStyle/>
                    <a:p>
                      <a:r>
                        <a:rPr lang="en-US" dirty="0">
                          <a:highlight>
                            <a:srgbClr val="FFFF00"/>
                          </a:highlight>
                        </a:rPr>
                        <a:t>mm/dd/yyyy</a:t>
                      </a:r>
                    </a:p>
                  </a:txBody>
                  <a:tcPr/>
                </a:tc>
                <a:extLst>
                  <a:ext uri="{0D108BD9-81ED-4DB2-BD59-A6C34878D82A}">
                    <a16:rowId xmlns:a16="http://schemas.microsoft.com/office/drawing/2014/main" val="1441470980"/>
                  </a:ext>
                </a:extLst>
              </a:tr>
              <a:tr h="370840">
                <a:tc>
                  <a:txBody>
                    <a:bodyPr/>
                    <a:lstStyle/>
                    <a:p>
                      <a:r>
                        <a:rPr lang="en-US" b="1" dirty="0"/>
                        <a:t>Lecturer’s Name</a:t>
                      </a:r>
                    </a:p>
                  </a:txBody>
                  <a:tcPr/>
                </a:tc>
                <a:tc>
                  <a:txBody>
                    <a:bodyPr/>
                    <a:lstStyle/>
                    <a:p>
                      <a:r>
                        <a:rPr lang="en-US" dirty="0">
                          <a:highlight>
                            <a:srgbClr val="FFFF00"/>
                          </a:highlight>
                        </a:rPr>
                        <a:t>Your name</a:t>
                      </a:r>
                    </a:p>
                  </a:txBody>
                  <a:tcPr/>
                </a:tc>
                <a:extLst>
                  <a:ext uri="{0D108BD9-81ED-4DB2-BD59-A6C34878D82A}">
                    <a16:rowId xmlns:a16="http://schemas.microsoft.com/office/drawing/2014/main" val="970009422"/>
                  </a:ext>
                </a:extLst>
              </a:tr>
              <a:tr h="370840">
                <a:tc>
                  <a:txBody>
                    <a:bodyPr/>
                    <a:lstStyle/>
                    <a:p>
                      <a:r>
                        <a:rPr lang="en-US" b="1" dirty="0"/>
                        <a:t>Presentation Title</a:t>
                      </a:r>
                    </a:p>
                  </a:txBody>
                  <a:tcPr/>
                </a:tc>
                <a:tc>
                  <a:txBody>
                    <a:bodyPr/>
                    <a:lstStyle/>
                    <a:p>
                      <a:r>
                        <a:rPr lang="en-US" dirty="0">
                          <a:highlight>
                            <a:srgbClr val="FFFF00"/>
                          </a:highlight>
                        </a:rPr>
                        <a:t>Presentation title</a:t>
                      </a:r>
                    </a:p>
                  </a:txBody>
                  <a:tcPr/>
                </a:tc>
                <a:extLst>
                  <a:ext uri="{0D108BD9-81ED-4DB2-BD59-A6C34878D82A}">
                    <a16:rowId xmlns:a16="http://schemas.microsoft.com/office/drawing/2014/main" val="1348225100"/>
                  </a:ext>
                </a:extLst>
              </a:tr>
            </a:tbl>
          </a:graphicData>
        </a:graphic>
      </p:graphicFrame>
    </p:spTree>
    <p:extLst>
      <p:ext uri="{BB962C8B-B14F-4D97-AF65-F5344CB8AC3E}">
        <p14:creationId xmlns:p14="http://schemas.microsoft.com/office/powerpoint/2010/main" val="119288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BE53E9-431A-E7EF-09C2-537C4A4A2663}"/>
              </a:ext>
            </a:extLst>
          </p:cNvPr>
          <p:cNvSpPr>
            <a:spLocks noGrp="1"/>
          </p:cNvSpPr>
          <p:nvPr>
            <p:ph type="title"/>
          </p:nvPr>
        </p:nvSpPr>
        <p:spPr>
          <a:xfrm>
            <a:off x="128593" y="640681"/>
            <a:ext cx="998989" cy="643543"/>
          </a:xfrm>
        </p:spPr>
        <p:txBody>
          <a:bodyPr>
            <a:normAutofit/>
          </a:bodyPr>
          <a:lstStyle/>
          <a:p>
            <a:r>
              <a:rPr lang="en-US" sz="1800" b="1" u="sng" dirty="0">
                <a:solidFill>
                  <a:srgbClr val="8EC540"/>
                </a:solidFill>
                <a:latin typeface="Akzidenz Grotesk BE Medium" panose="02000803030000020004" pitchFamily="50" charset="0"/>
              </a:rPr>
              <a:t>ABOUT</a:t>
            </a:r>
            <a:endParaRPr lang="en-US" sz="1600" b="1" u="sng" dirty="0">
              <a:solidFill>
                <a:srgbClr val="8EC540"/>
              </a:solidFill>
              <a:latin typeface="Akzidenz Grotesk BE Medium" panose="02000803030000020004" pitchFamily="50" charset="0"/>
            </a:endParaRPr>
          </a:p>
        </p:txBody>
      </p:sp>
      <p:sp>
        <p:nvSpPr>
          <p:cNvPr id="5" name="Title 1">
            <a:extLst>
              <a:ext uri="{FF2B5EF4-FFF2-40B4-BE49-F238E27FC236}">
                <a16:creationId xmlns:a16="http://schemas.microsoft.com/office/drawing/2014/main" id="{93A6BE48-A71D-D3DB-686F-BBDC96CAEE8C}"/>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6" name="Title 1">
            <a:extLst>
              <a:ext uri="{FF2B5EF4-FFF2-40B4-BE49-F238E27FC236}">
                <a16:creationId xmlns:a16="http://schemas.microsoft.com/office/drawing/2014/main" id="{7B07D443-36EC-11E1-E3AB-50F2766E93CF}"/>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7" name="Title 1">
            <a:extLst>
              <a:ext uri="{FF2B5EF4-FFF2-40B4-BE49-F238E27FC236}">
                <a16:creationId xmlns:a16="http://schemas.microsoft.com/office/drawing/2014/main" id="{F5ADC07B-9FC2-6038-7C5D-FFDF810101DD}"/>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8" name="Title 1">
            <a:extLst>
              <a:ext uri="{FF2B5EF4-FFF2-40B4-BE49-F238E27FC236}">
                <a16:creationId xmlns:a16="http://schemas.microsoft.com/office/drawing/2014/main" id="{435447B8-B444-8805-17ED-D96962C05690}"/>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COMMUNITIES</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sp>
        <p:nvSpPr>
          <p:cNvPr id="9" name="Title 1">
            <a:extLst>
              <a:ext uri="{FF2B5EF4-FFF2-40B4-BE49-F238E27FC236}">
                <a16:creationId xmlns:a16="http://schemas.microsoft.com/office/drawing/2014/main" id="{33FD1A73-3FBB-1AE9-A264-E0CF3C497C1C}"/>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MEMBERSHIP</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cxnSp>
        <p:nvCxnSpPr>
          <p:cNvPr id="11" name="Straight Connector 10">
            <a:extLst>
              <a:ext uri="{FF2B5EF4-FFF2-40B4-BE49-F238E27FC236}">
                <a16:creationId xmlns:a16="http://schemas.microsoft.com/office/drawing/2014/main" id="{FEA96DA7-D2E4-48A2-AF7D-095808363843}"/>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DD57EC-78ED-3F32-4E48-F191ABA7A1AA}"/>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2E2F30-A159-F5E2-90D2-A44BF986A62D}"/>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FE61FF-1F67-03E5-706A-8CFE3FFFE390}"/>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771703-C5A5-861A-78A9-8DC120DE1858}"/>
              </a:ext>
            </a:extLst>
          </p:cNvPr>
          <p:cNvCxnSpPr/>
          <p:nvPr/>
        </p:nvCxnSpPr>
        <p:spPr>
          <a:xfrm>
            <a:off x="1172149"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4B8E90A-0668-8BEA-20FE-F6885FA1C843}"/>
              </a:ext>
            </a:extLst>
          </p:cNvPr>
          <p:cNvSpPr txBox="1"/>
          <p:nvPr/>
        </p:nvSpPr>
        <p:spPr>
          <a:xfrm>
            <a:off x="128591" y="141977"/>
            <a:ext cx="76093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2025-28 ASHRAE Strategic Plan </a:t>
            </a:r>
            <a:endPar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pic>
        <p:nvPicPr>
          <p:cNvPr id="10" name="Picture 9">
            <a:extLst>
              <a:ext uri="{FF2B5EF4-FFF2-40B4-BE49-F238E27FC236}">
                <a16:creationId xmlns:a16="http://schemas.microsoft.com/office/drawing/2014/main" id="{00A2303B-7428-614E-4F52-58954C8DA30F}"/>
              </a:ext>
            </a:extLst>
          </p:cNvPr>
          <p:cNvPicPr>
            <a:picLocks noChangeAspect="1"/>
          </p:cNvPicPr>
          <p:nvPr/>
        </p:nvPicPr>
        <p:blipFill>
          <a:blip r:embed="rId3"/>
          <a:srcRect t="7581" r="1348"/>
          <a:stretch/>
        </p:blipFill>
        <p:spPr>
          <a:xfrm>
            <a:off x="628087" y="1275853"/>
            <a:ext cx="10963901" cy="5301457"/>
          </a:xfrm>
          <a:prstGeom prst="rect">
            <a:avLst/>
          </a:prstGeom>
        </p:spPr>
      </p:pic>
      <p:pic>
        <p:nvPicPr>
          <p:cNvPr id="3" name="Picture 2">
            <a:extLst>
              <a:ext uri="{FF2B5EF4-FFF2-40B4-BE49-F238E27FC236}">
                <a16:creationId xmlns:a16="http://schemas.microsoft.com/office/drawing/2014/main" id="{3DD072BB-3CCB-FEF4-A0D2-906E3F0D6432}"/>
              </a:ext>
            </a:extLst>
          </p:cNvPr>
          <p:cNvPicPr>
            <a:picLocks noChangeAspect="1"/>
          </p:cNvPicPr>
          <p:nvPr/>
        </p:nvPicPr>
        <p:blipFill>
          <a:blip r:embed="rId4"/>
          <a:stretch>
            <a:fillRect/>
          </a:stretch>
        </p:blipFill>
        <p:spPr>
          <a:xfrm>
            <a:off x="10845915" y="80983"/>
            <a:ext cx="1257755" cy="584856"/>
          </a:xfrm>
          <a:prstGeom prst="rect">
            <a:avLst/>
          </a:prstGeom>
          <a:solidFill>
            <a:schemeClr val="accent1">
              <a:lumMod val="75000"/>
            </a:schemeClr>
          </a:solidFill>
        </p:spPr>
      </p:pic>
    </p:spTree>
    <p:extLst>
      <p:ext uri="{BB962C8B-B14F-4D97-AF65-F5344CB8AC3E}">
        <p14:creationId xmlns:p14="http://schemas.microsoft.com/office/powerpoint/2010/main" val="216886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CDF636A-0DDA-3CFE-5908-824E03FF13A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4739301-A640-55B0-1490-79129E3091C9}"/>
              </a:ext>
            </a:extLst>
          </p:cNvPr>
          <p:cNvSpPr>
            <a:spLocks noGrp="1"/>
          </p:cNvSpPr>
          <p:nvPr>
            <p:ph type="title"/>
          </p:nvPr>
        </p:nvSpPr>
        <p:spPr>
          <a:xfrm>
            <a:off x="128593" y="640681"/>
            <a:ext cx="998989" cy="643543"/>
          </a:xfrm>
        </p:spPr>
        <p:txBody>
          <a:bodyPr>
            <a:normAutofit/>
          </a:bodyPr>
          <a:lstStyle/>
          <a:p>
            <a:r>
              <a:rPr lang="en-US" sz="1800" b="1" u="sng" dirty="0">
                <a:solidFill>
                  <a:srgbClr val="8EC540"/>
                </a:solidFill>
                <a:latin typeface="Akzidenz Grotesk BE Medium" panose="02000803030000020004" pitchFamily="50" charset="0"/>
              </a:rPr>
              <a:t>ABOUT</a:t>
            </a:r>
            <a:endParaRPr lang="en-US" sz="1600" b="1" u="sng" dirty="0">
              <a:solidFill>
                <a:srgbClr val="8EC540"/>
              </a:solidFill>
              <a:latin typeface="Akzidenz Grotesk BE Medium" panose="02000803030000020004" pitchFamily="50" charset="0"/>
            </a:endParaRPr>
          </a:p>
        </p:txBody>
      </p:sp>
      <p:sp>
        <p:nvSpPr>
          <p:cNvPr id="5" name="Title 1">
            <a:extLst>
              <a:ext uri="{FF2B5EF4-FFF2-40B4-BE49-F238E27FC236}">
                <a16:creationId xmlns:a16="http://schemas.microsoft.com/office/drawing/2014/main" id="{5CB9E90D-87EB-B115-6514-E0A9A8BB2515}"/>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6" name="Title 1">
            <a:extLst>
              <a:ext uri="{FF2B5EF4-FFF2-40B4-BE49-F238E27FC236}">
                <a16:creationId xmlns:a16="http://schemas.microsoft.com/office/drawing/2014/main" id="{61A2D5CB-C297-348A-A17E-4F0F03E9B546}"/>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7" name="Title 1">
            <a:extLst>
              <a:ext uri="{FF2B5EF4-FFF2-40B4-BE49-F238E27FC236}">
                <a16:creationId xmlns:a16="http://schemas.microsoft.com/office/drawing/2014/main" id="{A00E3C56-3370-043D-08DB-86F08C60EBB1}"/>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8" name="Title 1">
            <a:extLst>
              <a:ext uri="{FF2B5EF4-FFF2-40B4-BE49-F238E27FC236}">
                <a16:creationId xmlns:a16="http://schemas.microsoft.com/office/drawing/2014/main" id="{5698D6E9-362B-50F7-1277-B9AD74F4E7EC}"/>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COMMUNITIES</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sp>
        <p:nvSpPr>
          <p:cNvPr id="9" name="Title 1">
            <a:extLst>
              <a:ext uri="{FF2B5EF4-FFF2-40B4-BE49-F238E27FC236}">
                <a16:creationId xmlns:a16="http://schemas.microsoft.com/office/drawing/2014/main" id="{4BCC0DF9-5FB3-D4AD-DC1C-AE2381F1A94C}"/>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MEMBERSHIP</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cxnSp>
        <p:nvCxnSpPr>
          <p:cNvPr id="11" name="Straight Connector 10">
            <a:extLst>
              <a:ext uri="{FF2B5EF4-FFF2-40B4-BE49-F238E27FC236}">
                <a16:creationId xmlns:a16="http://schemas.microsoft.com/office/drawing/2014/main" id="{67A9BF8F-5CFA-34D1-1CF7-7C88D8F9FD6F}"/>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8A74E9-C615-DA48-D27C-02FD27A0AF33}"/>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5D0219-3AA3-2051-410F-932CE49471FE}"/>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77858A-5B99-49E9-E848-B692616DC3E5}"/>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380F95-A34F-B35D-3341-A3F78A250B32}"/>
              </a:ext>
            </a:extLst>
          </p:cNvPr>
          <p:cNvCxnSpPr/>
          <p:nvPr/>
        </p:nvCxnSpPr>
        <p:spPr>
          <a:xfrm>
            <a:off x="1172149"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A453CEC-4B77-4FA7-DDD6-6CC5B85EE21D}"/>
              </a:ext>
            </a:extLst>
          </p:cNvPr>
          <p:cNvSpPr txBox="1"/>
          <p:nvPr/>
        </p:nvSpPr>
        <p:spPr>
          <a:xfrm>
            <a:off x="128591" y="141977"/>
            <a:ext cx="76093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2025-28 ASHRAE Strategic Plan </a:t>
            </a:r>
            <a:endPar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pic>
        <p:nvPicPr>
          <p:cNvPr id="10" name="Picture 9">
            <a:extLst>
              <a:ext uri="{FF2B5EF4-FFF2-40B4-BE49-F238E27FC236}">
                <a16:creationId xmlns:a16="http://schemas.microsoft.com/office/drawing/2014/main" id="{5E23AF69-882C-4AB0-381F-03417FEB79FE}"/>
              </a:ext>
            </a:extLst>
          </p:cNvPr>
          <p:cNvPicPr>
            <a:picLocks noChangeAspect="1"/>
          </p:cNvPicPr>
          <p:nvPr/>
        </p:nvPicPr>
        <p:blipFill>
          <a:blip r:embed="rId3"/>
          <a:srcRect t="7260"/>
          <a:stretch/>
        </p:blipFill>
        <p:spPr>
          <a:xfrm>
            <a:off x="1190503" y="1247221"/>
            <a:ext cx="9810994" cy="5371180"/>
          </a:xfrm>
          <a:prstGeom prst="rect">
            <a:avLst/>
          </a:prstGeom>
        </p:spPr>
      </p:pic>
      <p:pic>
        <p:nvPicPr>
          <p:cNvPr id="2" name="Picture 1">
            <a:extLst>
              <a:ext uri="{FF2B5EF4-FFF2-40B4-BE49-F238E27FC236}">
                <a16:creationId xmlns:a16="http://schemas.microsoft.com/office/drawing/2014/main" id="{A330A70B-3B99-F31A-90B0-0205B0090011}"/>
              </a:ext>
            </a:extLst>
          </p:cNvPr>
          <p:cNvPicPr>
            <a:picLocks noChangeAspect="1"/>
          </p:cNvPicPr>
          <p:nvPr/>
        </p:nvPicPr>
        <p:blipFill>
          <a:blip r:embed="rId4"/>
          <a:stretch>
            <a:fillRect/>
          </a:stretch>
        </p:blipFill>
        <p:spPr>
          <a:xfrm>
            <a:off x="10847785" y="109086"/>
            <a:ext cx="1255885" cy="585267"/>
          </a:xfrm>
          <a:prstGeom prst="rect">
            <a:avLst/>
          </a:prstGeom>
        </p:spPr>
      </p:pic>
    </p:spTree>
    <p:extLst>
      <p:ext uri="{BB962C8B-B14F-4D97-AF65-F5344CB8AC3E}">
        <p14:creationId xmlns:p14="http://schemas.microsoft.com/office/powerpoint/2010/main" val="70651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2063DB9-EA5E-A002-1114-197C141A11A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EFD1014-A62F-33C9-0106-12E75FC74896}"/>
              </a:ext>
            </a:extLst>
          </p:cNvPr>
          <p:cNvSpPr>
            <a:spLocks noGrp="1"/>
          </p:cNvSpPr>
          <p:nvPr>
            <p:ph type="title"/>
          </p:nvPr>
        </p:nvSpPr>
        <p:spPr>
          <a:xfrm>
            <a:off x="128593" y="640681"/>
            <a:ext cx="998989" cy="643543"/>
          </a:xfrm>
        </p:spPr>
        <p:txBody>
          <a:bodyPr>
            <a:normAutofit/>
          </a:bodyPr>
          <a:lstStyle/>
          <a:p>
            <a:r>
              <a:rPr lang="en-US" sz="1800" b="1" u="sng" dirty="0">
                <a:solidFill>
                  <a:srgbClr val="8EC540"/>
                </a:solidFill>
                <a:latin typeface="Akzidenz Grotesk BE Medium" panose="02000803030000020004" pitchFamily="50" charset="0"/>
              </a:rPr>
              <a:t>ABOUT</a:t>
            </a:r>
            <a:endParaRPr lang="en-US" sz="1600" b="1" u="sng" dirty="0">
              <a:solidFill>
                <a:srgbClr val="8EC540"/>
              </a:solidFill>
              <a:latin typeface="Akzidenz Grotesk BE Medium" panose="02000803030000020004" pitchFamily="50" charset="0"/>
            </a:endParaRPr>
          </a:p>
        </p:txBody>
      </p:sp>
      <p:sp>
        <p:nvSpPr>
          <p:cNvPr id="5" name="Title 1">
            <a:extLst>
              <a:ext uri="{FF2B5EF4-FFF2-40B4-BE49-F238E27FC236}">
                <a16:creationId xmlns:a16="http://schemas.microsoft.com/office/drawing/2014/main" id="{4A058359-6A55-61C3-9D42-84EAE020A022}"/>
              </a:ext>
            </a:extLst>
          </p:cNvPr>
          <p:cNvSpPr txBox="1">
            <a:spLocks/>
          </p:cNvSpPr>
          <p:nvPr/>
        </p:nvSpPr>
        <p:spPr>
          <a:xfrm>
            <a:off x="1188064" y="640681"/>
            <a:ext cx="3819437"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TECHNICAL RESOURCES</a:t>
            </a:r>
          </a:p>
        </p:txBody>
      </p:sp>
      <p:sp>
        <p:nvSpPr>
          <p:cNvPr id="6" name="Title 1">
            <a:extLst>
              <a:ext uri="{FF2B5EF4-FFF2-40B4-BE49-F238E27FC236}">
                <a16:creationId xmlns:a16="http://schemas.microsoft.com/office/drawing/2014/main" id="{1F6A8690-9B15-49AF-8AB7-D6CEEE06791B}"/>
              </a:ext>
            </a:extLst>
          </p:cNvPr>
          <p:cNvSpPr txBox="1">
            <a:spLocks/>
          </p:cNvSpPr>
          <p:nvPr/>
        </p:nvSpPr>
        <p:spPr>
          <a:xfrm>
            <a:off x="3851704" y="640681"/>
            <a:ext cx="3405929" cy="6435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PROFESSIONAL DEVELOPMENT</a:t>
            </a:r>
          </a:p>
        </p:txBody>
      </p:sp>
      <p:sp>
        <p:nvSpPr>
          <p:cNvPr id="7" name="Title 1">
            <a:extLst>
              <a:ext uri="{FF2B5EF4-FFF2-40B4-BE49-F238E27FC236}">
                <a16:creationId xmlns:a16="http://schemas.microsoft.com/office/drawing/2014/main" id="{03234638-7CDB-3778-104C-BBF3D003EAAC}"/>
              </a:ext>
            </a:extLst>
          </p:cNvPr>
          <p:cNvSpPr txBox="1">
            <a:spLocks/>
          </p:cNvSpPr>
          <p:nvPr/>
        </p:nvSpPr>
        <p:spPr>
          <a:xfrm>
            <a:off x="7119568"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CONFERENCES</a:t>
            </a:r>
          </a:p>
        </p:txBody>
      </p:sp>
      <p:sp>
        <p:nvSpPr>
          <p:cNvPr id="8" name="Title 1">
            <a:extLst>
              <a:ext uri="{FF2B5EF4-FFF2-40B4-BE49-F238E27FC236}">
                <a16:creationId xmlns:a16="http://schemas.microsoft.com/office/drawing/2014/main" id="{29957218-2B19-6469-A618-BD3B8B9E4DB6}"/>
              </a:ext>
            </a:extLst>
          </p:cNvPr>
          <p:cNvSpPr txBox="1">
            <a:spLocks/>
          </p:cNvSpPr>
          <p:nvPr/>
        </p:nvSpPr>
        <p:spPr>
          <a:xfrm>
            <a:off x="8817461" y="640681"/>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COMMUNITIES</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sp>
        <p:nvSpPr>
          <p:cNvPr id="9" name="Title 1">
            <a:extLst>
              <a:ext uri="{FF2B5EF4-FFF2-40B4-BE49-F238E27FC236}">
                <a16:creationId xmlns:a16="http://schemas.microsoft.com/office/drawing/2014/main" id="{EAE7045E-5AD2-AE69-4723-E4E3A513DB0A}"/>
              </a:ext>
            </a:extLst>
          </p:cNvPr>
          <p:cNvSpPr txBox="1">
            <a:spLocks/>
          </p:cNvSpPr>
          <p:nvPr/>
        </p:nvSpPr>
        <p:spPr>
          <a:xfrm>
            <a:off x="10405777" y="640686"/>
            <a:ext cx="1988191"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Akzidenz Grotesk BE Medium" panose="02000803030000020004"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rPr>
              <a:t>MEMBERSHIP</a:t>
            </a:r>
            <a:endParaRPr kumimoji="0" lang="en-US" sz="1800" b="0" i="0" u="none" strike="noStrike" kern="1200" cap="none" spc="0" normalizeH="0" baseline="0" noProof="0" dirty="0">
              <a:ln>
                <a:noFill/>
              </a:ln>
              <a:solidFill>
                <a:prstClr val="white"/>
              </a:solidFill>
              <a:effectLst/>
              <a:uLnTx/>
              <a:uFillTx/>
              <a:latin typeface="Akzidenz Grotesk BE Light" panose="02000506040000020003" pitchFamily="50" charset="0"/>
              <a:ea typeface="+mj-ea"/>
              <a:cs typeface="+mj-cs"/>
            </a:endParaRPr>
          </a:p>
        </p:txBody>
      </p:sp>
      <p:cxnSp>
        <p:nvCxnSpPr>
          <p:cNvPr id="11" name="Straight Connector 10">
            <a:extLst>
              <a:ext uri="{FF2B5EF4-FFF2-40B4-BE49-F238E27FC236}">
                <a16:creationId xmlns:a16="http://schemas.microsoft.com/office/drawing/2014/main" id="{12663518-9EB8-303A-DDFF-AE1A3C4795A0}"/>
              </a:ext>
            </a:extLst>
          </p:cNvPr>
          <p:cNvCxnSpPr/>
          <p:nvPr/>
        </p:nvCxnSpPr>
        <p:spPr>
          <a:xfrm>
            <a:off x="3764028"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D7441F-557D-108B-3B12-DF8822DAE0B6}"/>
              </a:ext>
            </a:extLst>
          </p:cNvPr>
          <p:cNvCxnSpPr/>
          <p:nvPr/>
        </p:nvCxnSpPr>
        <p:spPr>
          <a:xfrm>
            <a:off x="7093527"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5CE80D5-7742-C909-4ECC-C924B278DAB0}"/>
              </a:ext>
            </a:extLst>
          </p:cNvPr>
          <p:cNvCxnSpPr/>
          <p:nvPr/>
        </p:nvCxnSpPr>
        <p:spPr>
          <a:xfrm>
            <a:off x="8828649" y="807265"/>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44008A-4794-0223-9E04-720BE8C7F4AA}"/>
              </a:ext>
            </a:extLst>
          </p:cNvPr>
          <p:cNvCxnSpPr/>
          <p:nvPr/>
        </p:nvCxnSpPr>
        <p:spPr>
          <a:xfrm>
            <a:off x="10423955"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4F98BF-514A-0BEE-D97E-A0ACF50B795D}"/>
              </a:ext>
            </a:extLst>
          </p:cNvPr>
          <p:cNvCxnSpPr/>
          <p:nvPr/>
        </p:nvCxnSpPr>
        <p:spPr>
          <a:xfrm>
            <a:off x="1172149" y="800404"/>
            <a:ext cx="0" cy="302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1B90304-4AF7-6EDF-6109-8336552F0906}"/>
              </a:ext>
            </a:extLst>
          </p:cNvPr>
          <p:cNvSpPr txBox="1"/>
          <p:nvPr/>
        </p:nvSpPr>
        <p:spPr>
          <a:xfrm>
            <a:off x="128591" y="141977"/>
            <a:ext cx="76093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rPr>
              <a:t>2025-28 ASHRAE Strategic Plan </a:t>
            </a:r>
            <a:endParaRPr kumimoji="0" lang="en-US" sz="1800" b="1" i="0" u="none" strike="noStrike" kern="1200" cap="none" spc="0" normalizeH="0" baseline="0" noProof="0" dirty="0">
              <a:ln>
                <a:noFill/>
              </a:ln>
              <a:solidFill>
                <a:prstClr val="white"/>
              </a:solidFill>
              <a:effectLst/>
              <a:uLnTx/>
              <a:uFillTx/>
              <a:latin typeface="Akzidenz Grotesk BE Medium" panose="02000803030000020004" pitchFamily="50" charset="0"/>
              <a:ea typeface="+mn-ea"/>
              <a:cs typeface="+mn-cs"/>
            </a:endParaRPr>
          </a:p>
        </p:txBody>
      </p:sp>
      <p:grpSp>
        <p:nvGrpSpPr>
          <p:cNvPr id="2" name="Group 1">
            <a:extLst>
              <a:ext uri="{FF2B5EF4-FFF2-40B4-BE49-F238E27FC236}">
                <a16:creationId xmlns:a16="http://schemas.microsoft.com/office/drawing/2014/main" id="{3267F22C-3198-C63F-E281-06641BAAAEF5}"/>
              </a:ext>
            </a:extLst>
          </p:cNvPr>
          <p:cNvGrpSpPr/>
          <p:nvPr/>
        </p:nvGrpSpPr>
        <p:grpSpPr>
          <a:xfrm>
            <a:off x="4770857" y="5288155"/>
            <a:ext cx="2322670" cy="489626"/>
            <a:chOff x="951645" y="5474770"/>
            <a:chExt cx="2322670" cy="489626"/>
          </a:xfrm>
        </p:grpSpPr>
        <p:sp>
          <p:nvSpPr>
            <p:cNvPr id="44" name="Rectangle: Rounded Corners 43">
              <a:extLst>
                <a:ext uri="{FF2B5EF4-FFF2-40B4-BE49-F238E27FC236}">
                  <a16:creationId xmlns:a16="http://schemas.microsoft.com/office/drawing/2014/main" id="{98118CBF-CE95-12E0-18C6-265F8B886E66}"/>
                </a:ext>
              </a:extLst>
            </p:cNvPr>
            <p:cNvSpPr/>
            <p:nvPr/>
          </p:nvSpPr>
          <p:spPr>
            <a:xfrm>
              <a:off x="1385867" y="5474770"/>
              <a:ext cx="1454227" cy="489626"/>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4D6E85C4-46D8-8DA7-BB07-4D9668FEBB4A}"/>
                </a:ext>
              </a:extLst>
            </p:cNvPr>
            <p:cNvSpPr txBox="1"/>
            <p:nvPr/>
          </p:nvSpPr>
          <p:spPr>
            <a:xfrm>
              <a:off x="951645" y="5509664"/>
              <a:ext cx="23226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Download</a:t>
              </a:r>
            </a:p>
          </p:txBody>
        </p:sp>
      </p:grpSp>
      <p:sp>
        <p:nvSpPr>
          <p:cNvPr id="3" name="TextBox 2">
            <a:extLst>
              <a:ext uri="{FF2B5EF4-FFF2-40B4-BE49-F238E27FC236}">
                <a16:creationId xmlns:a16="http://schemas.microsoft.com/office/drawing/2014/main" id="{9CA50E9C-D7E5-5A00-E5CA-0FEEBCC637D5}"/>
              </a:ext>
            </a:extLst>
          </p:cNvPr>
          <p:cNvSpPr txBox="1"/>
          <p:nvPr/>
        </p:nvSpPr>
        <p:spPr>
          <a:xfrm>
            <a:off x="1364649" y="1653045"/>
            <a:ext cx="946270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5549C"/>
                </a:solidFill>
                <a:effectLst/>
                <a:uLnTx/>
                <a:uFillTx/>
                <a:latin typeface="Calibri" panose="020F0502020204030204"/>
                <a:ea typeface="+mn-ea"/>
                <a:cs typeface="+mn-cs"/>
              </a:rPr>
              <a:t>2025-28 Strategic Plan Available for Committees and Councils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398F6FD-43E1-6362-188E-D9FD49F271EE}"/>
              </a:ext>
            </a:extLst>
          </p:cNvPr>
          <p:cNvSpPr txBox="1"/>
          <p:nvPr/>
        </p:nvSpPr>
        <p:spPr>
          <a:xfrm>
            <a:off x="3097782" y="4047920"/>
            <a:ext cx="54776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Download the Strategic Plan at </a:t>
            </a:r>
            <a:r>
              <a:rPr kumimoji="0" lang="en-US" sz="2400" b="1" i="0" u="none" strike="noStrike" kern="1200" cap="none" spc="0" normalizeH="0" baseline="0" noProof="0" dirty="0">
                <a:ln>
                  <a:noFill/>
                </a:ln>
                <a:solidFill>
                  <a:srgbClr val="05549C"/>
                </a:solidFill>
                <a:effectLst/>
                <a:uLnTx/>
                <a:uFillTx/>
                <a:latin typeface="Calibri" panose="020F0502020204030204"/>
                <a:ea typeface="+mn-ea"/>
                <a:cs typeface="+mn-cs"/>
              </a:rPr>
              <a:t>ashrae.org/strategicplan </a:t>
            </a:r>
          </a:p>
        </p:txBody>
      </p:sp>
      <p:grpSp>
        <p:nvGrpSpPr>
          <p:cNvPr id="29" name="Group 28">
            <a:extLst>
              <a:ext uri="{FF2B5EF4-FFF2-40B4-BE49-F238E27FC236}">
                <a16:creationId xmlns:a16="http://schemas.microsoft.com/office/drawing/2014/main" id="{41646B92-5543-3F52-68DC-894FA6C9F7FA}"/>
              </a:ext>
            </a:extLst>
          </p:cNvPr>
          <p:cNvGrpSpPr/>
          <p:nvPr/>
        </p:nvGrpSpPr>
        <p:grpSpPr>
          <a:xfrm>
            <a:off x="1477041" y="2699843"/>
            <a:ext cx="9490750" cy="914400"/>
            <a:chOff x="1565377" y="3447602"/>
            <a:chExt cx="9490750" cy="914400"/>
          </a:xfrm>
        </p:grpSpPr>
        <p:sp>
          <p:nvSpPr>
            <p:cNvPr id="25" name="TextBox 24">
              <a:extLst>
                <a:ext uri="{FF2B5EF4-FFF2-40B4-BE49-F238E27FC236}">
                  <a16:creationId xmlns:a16="http://schemas.microsoft.com/office/drawing/2014/main" id="{963D7638-758A-10C2-2555-F8D8BE1B02CC}"/>
                </a:ext>
              </a:extLst>
            </p:cNvPr>
            <p:cNvSpPr txBox="1"/>
            <p:nvPr/>
          </p:nvSpPr>
          <p:spPr>
            <a:xfrm>
              <a:off x="2475227" y="3647146"/>
              <a:ext cx="85809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2025-28 Strategic Plan will be announced to members at the 2025 ASHRAE Annual Conference. </a:t>
              </a:r>
            </a:p>
          </p:txBody>
        </p:sp>
        <p:grpSp>
          <p:nvGrpSpPr>
            <p:cNvPr id="27" name="Group 26">
              <a:extLst>
                <a:ext uri="{FF2B5EF4-FFF2-40B4-BE49-F238E27FC236}">
                  <a16:creationId xmlns:a16="http://schemas.microsoft.com/office/drawing/2014/main" id="{50DA7A3A-EE06-60CF-7987-24E16A5FC206}"/>
                </a:ext>
              </a:extLst>
            </p:cNvPr>
            <p:cNvGrpSpPr/>
            <p:nvPr/>
          </p:nvGrpSpPr>
          <p:grpSpPr>
            <a:xfrm>
              <a:off x="1565377" y="3447602"/>
              <a:ext cx="1353973" cy="914400"/>
              <a:chOff x="1565377" y="3447602"/>
              <a:chExt cx="1353973" cy="914400"/>
            </a:xfrm>
          </p:grpSpPr>
          <p:pic>
            <p:nvPicPr>
              <p:cNvPr id="21" name="Graphic 20" descr="Flip calendar with solid fill">
                <a:extLst>
                  <a:ext uri="{FF2B5EF4-FFF2-40B4-BE49-F238E27FC236}">
                    <a16:creationId xmlns:a16="http://schemas.microsoft.com/office/drawing/2014/main" id="{6B0D62B8-3857-450B-F383-7D48FFE33F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65377" y="3447602"/>
                <a:ext cx="914400" cy="914400"/>
              </a:xfrm>
              <a:prstGeom prst="rect">
                <a:avLst/>
              </a:prstGeom>
            </p:spPr>
          </p:pic>
          <p:sp>
            <p:nvSpPr>
              <p:cNvPr id="26" name="TextBox 25">
                <a:extLst>
                  <a:ext uri="{FF2B5EF4-FFF2-40B4-BE49-F238E27FC236}">
                    <a16:creationId xmlns:a16="http://schemas.microsoft.com/office/drawing/2014/main" id="{0A3BF46B-D831-0529-4A21-63DF0DEC19B8}"/>
                  </a:ext>
                </a:extLst>
              </p:cNvPr>
              <p:cNvSpPr txBox="1"/>
              <p:nvPr/>
            </p:nvSpPr>
            <p:spPr>
              <a:xfrm>
                <a:off x="1724838" y="3816423"/>
                <a:ext cx="11945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June</a:t>
                </a:r>
              </a:p>
            </p:txBody>
          </p:sp>
        </p:grpSp>
      </p:grpSp>
      <p:pic>
        <p:nvPicPr>
          <p:cNvPr id="10" name="Picture 9">
            <a:extLst>
              <a:ext uri="{FF2B5EF4-FFF2-40B4-BE49-F238E27FC236}">
                <a16:creationId xmlns:a16="http://schemas.microsoft.com/office/drawing/2014/main" id="{78E62C59-965F-4649-8FC1-7A620CBE54FC}"/>
              </a:ext>
            </a:extLst>
          </p:cNvPr>
          <p:cNvPicPr>
            <a:picLocks noChangeAspect="1"/>
          </p:cNvPicPr>
          <p:nvPr/>
        </p:nvPicPr>
        <p:blipFill>
          <a:blip r:embed="rId4"/>
          <a:stretch>
            <a:fillRect/>
          </a:stretch>
        </p:blipFill>
        <p:spPr>
          <a:xfrm>
            <a:off x="10847785" y="87134"/>
            <a:ext cx="1255885" cy="585267"/>
          </a:xfrm>
          <a:prstGeom prst="rect">
            <a:avLst/>
          </a:prstGeom>
        </p:spPr>
      </p:pic>
    </p:spTree>
    <p:extLst>
      <p:ext uri="{BB962C8B-B14F-4D97-AF65-F5344CB8AC3E}">
        <p14:creationId xmlns:p14="http://schemas.microsoft.com/office/powerpoint/2010/main" val="86404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678</Words>
  <Application>Microsoft Office PowerPoint</Application>
  <PresentationFormat>Widescreen</PresentationFormat>
  <Paragraphs>100</Paragraphs>
  <Slides>7</Slides>
  <Notes>3</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Akzidenz Grotesk BE Light</vt:lpstr>
      <vt:lpstr>Akzidenz Grotesk BE Medium</vt:lpstr>
      <vt:lpstr>akzidenz-grotesk</vt:lpstr>
      <vt:lpstr>Aptos</vt:lpstr>
      <vt:lpstr>Arial</vt:lpstr>
      <vt:lpstr>Calibri</vt:lpstr>
      <vt:lpstr>Calibri Light</vt:lpstr>
      <vt:lpstr>Office Theme</vt:lpstr>
      <vt:lpstr>PowerPoint Presentation</vt:lpstr>
      <vt:lpstr>LEADERSHIP WANTED!</vt:lpstr>
      <vt:lpstr>Join a Technical Committee!</vt:lpstr>
      <vt:lpstr>PowerPoint Presentation</vt:lpstr>
      <vt:lpstr>ABOUT</vt:lpstr>
      <vt:lpstr>ABOUT</vt:lpstr>
      <vt:lpstr>ABOUT</vt:lpstr>
    </vt:vector>
  </TitlesOfParts>
  <Company>ASHRAE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Megan</dc:creator>
  <cp:lastModifiedBy>Masterson, Rhiannon</cp:lastModifiedBy>
  <cp:revision>11</cp:revision>
  <dcterms:created xsi:type="dcterms:W3CDTF">2017-02-06T18:00:44Z</dcterms:created>
  <dcterms:modified xsi:type="dcterms:W3CDTF">2026-05-08T13:46:04Z</dcterms:modified>
</cp:coreProperties>
</file>